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notesMasterIdLst>
    <p:notesMasterId r:id="rId32"/>
  </p:notesMasterIdLst>
  <p:handoutMasterIdLst>
    <p:handoutMasterId r:id="rId33"/>
  </p:handoutMasterIdLst>
  <p:sldIdLst>
    <p:sldId id="493" r:id="rId2"/>
    <p:sldId id="494" r:id="rId3"/>
    <p:sldId id="495" r:id="rId4"/>
    <p:sldId id="496" r:id="rId5"/>
    <p:sldId id="497" r:id="rId6"/>
    <p:sldId id="498" r:id="rId7"/>
    <p:sldId id="499" r:id="rId8"/>
    <p:sldId id="500" r:id="rId9"/>
    <p:sldId id="501" r:id="rId10"/>
    <p:sldId id="502" r:id="rId11"/>
    <p:sldId id="503" r:id="rId12"/>
    <p:sldId id="504" r:id="rId13"/>
    <p:sldId id="505" r:id="rId14"/>
    <p:sldId id="506" r:id="rId15"/>
    <p:sldId id="507" r:id="rId16"/>
    <p:sldId id="508" r:id="rId17"/>
    <p:sldId id="509" r:id="rId18"/>
    <p:sldId id="510" r:id="rId19"/>
    <p:sldId id="511" r:id="rId20"/>
    <p:sldId id="512" r:id="rId21"/>
    <p:sldId id="513" r:id="rId22"/>
    <p:sldId id="514" r:id="rId23"/>
    <p:sldId id="515" r:id="rId24"/>
    <p:sldId id="516" r:id="rId25"/>
    <p:sldId id="517" r:id="rId26"/>
    <p:sldId id="518" r:id="rId27"/>
    <p:sldId id="519" r:id="rId28"/>
    <p:sldId id="521" r:id="rId29"/>
    <p:sldId id="522" r:id="rId30"/>
    <p:sldId id="52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6327" autoAdjust="0"/>
  </p:normalViewPr>
  <p:slideViewPr>
    <p:cSldViewPr snapToGrid="0" showGuides="1">
      <p:cViewPr varScale="1">
        <p:scale>
          <a:sx n="69" d="100"/>
          <a:sy n="69" d="100"/>
        </p:scale>
        <p:origin x="488" y="44"/>
      </p:cViewPr>
      <p:guideLst>
        <p:guide orient="horz" pos="936"/>
        <p:guide orient="horz" pos="39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26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088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69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544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912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136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667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811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174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965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831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68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933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50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628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100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5391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8947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9690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3545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2970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8367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352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130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108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932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70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360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872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146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06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hyperlink" Target="http://www.designguide.ku.dk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image.ku.dk/shared/aZwD18034DnM3TYEw9XagEF6kxI6MLkV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1939100-E010-4143-9AE4-D4252D808A58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28775"/>
            <a:ext cx="11012487" cy="4673600"/>
          </a:xfrm>
          <a:solidFill>
            <a:schemeClr val="bg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da-DK" dirty="0"/>
              <a:t>Klik for at tilføje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CA84-DC5F-4F54-86C4-3A3F712682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 baseline="0"/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F1A1-6766-441F-9F00-E93D521E50F3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256D-1A02-4FDD-AA38-4D8490006FD4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3" hidden="1">
            <a:extLst>
              <a:ext uri="{FF2B5EF4-FFF2-40B4-BE49-F238E27FC236}">
                <a16:creationId xmlns:a16="http://schemas.microsoft.com/office/drawing/2014/main" id="{619D26E9-5B2E-9EAD-7ADF-91C2F6F5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4" name="Pladsholder til sidefod 4" hidden="1">
            <a:extLst>
              <a:ext uri="{FF2B5EF4-FFF2-40B4-BE49-F238E27FC236}">
                <a16:creationId xmlns:a16="http://schemas.microsoft.com/office/drawing/2014/main" id="{8A951072-2ED2-FF27-14A1-979FCDF1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Pladsholder til slidenummer 5" hidden="1">
            <a:extLst>
              <a:ext uri="{FF2B5EF4-FFF2-40B4-BE49-F238E27FC236}">
                <a16:creationId xmlns:a16="http://schemas.microsoft.com/office/drawing/2014/main" id="{E8D58753-B44C-E044-E735-98262605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o bulletli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1008062"/>
          </a:xfrm>
        </p:spPr>
        <p:txBody>
          <a:bodyPr tIns="154800"/>
          <a:lstStyle>
            <a:lvl1pPr>
              <a:defRPr sz="6600" b="1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tilføj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2239315"/>
            <a:ext cx="5356800" cy="4063060"/>
          </a:xfrm>
        </p:spPr>
        <p:txBody>
          <a:bodyPr vert="horz" lIns="0" tIns="0" rIns="0" bIns="0" rtlCol="0">
            <a:noAutofit/>
          </a:bodyPr>
          <a:lstStyle>
            <a:lvl1pPr marL="363600" marR="0" indent="-363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b="0" i="0" baseline="0" dirty="0" smtClean="0">
                <a:solidFill>
                  <a:schemeClr val="tx1"/>
                </a:solidFill>
              </a:defRPr>
            </a:lvl4pPr>
            <a:lvl5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  <a:lvl6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6pPr>
            <a:lvl7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7pPr>
            <a:lvl8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8pPr>
            <a:lvl9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2</a:t>
            </a:r>
          </a:p>
          <a:p>
            <a:pPr lvl="2"/>
            <a:r>
              <a:rPr lang="da-DK" dirty="0"/>
              <a:t>3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D13A21B6-F7F5-D15B-402D-6C21868F87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6000" y="2239315"/>
            <a:ext cx="5356800" cy="4063061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 marL="1072800" indent="-352800">
              <a:lnSpc>
                <a:spcPct val="90000"/>
              </a:lnSpc>
              <a:defRPr lang="da-DK" b="0" i="0" baseline="0" dirty="0" smtClean="0"/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dirty="0" smtClean="0"/>
            </a:lvl4pPr>
            <a:lvl5pPr marL="1072800" indent="-352800">
              <a:lnSpc>
                <a:spcPct val="90000"/>
              </a:lnSpc>
              <a:defRPr lang="da-DK" dirty="0"/>
            </a:lvl5pPr>
            <a:lvl6pPr marL="1072800" indent="-352800">
              <a:lnSpc>
                <a:spcPct val="90000"/>
              </a:lnSpc>
              <a:defRPr/>
            </a:lvl6pPr>
            <a:lvl7pPr marL="1072800" indent="-352800">
              <a:lnSpc>
                <a:spcPct val="90000"/>
              </a:lnSpc>
              <a:defRPr/>
            </a:lvl7pPr>
            <a:lvl8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/>
            </a:lvl8pPr>
            <a:lvl9pPr marL="1072800" indent="-352800">
              <a:lnSpc>
                <a:spcPct val="90000"/>
              </a:lnSpc>
              <a:defRPr/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259-92F1-4C32-A312-C73CE2167131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79C41-6576-A494-B4DF-8A34076DB9A1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381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  <p15:guide id="3" orient="horz" pos="1410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én bullet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sz="32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da-DK" sz="3200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5082-3ECA-430B-8AFE-6C0254841555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1748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8">
            <a:extLst>
              <a:ext uri="{FF2B5EF4-FFF2-40B4-BE49-F238E27FC236}">
                <a16:creationId xmlns:a16="http://schemas.microsoft.com/office/drawing/2014/main" id="{3E866D85-79EE-184D-80E1-3ED545621736}"/>
              </a:ext>
            </a:extLst>
          </p:cNvPr>
          <p:cNvSpPr txBox="1"/>
          <p:nvPr userDrawn="1"/>
        </p:nvSpPr>
        <p:spPr>
          <a:xfrm>
            <a:off x="421280" y="612884"/>
            <a:ext cx="1167618" cy="871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a-DK" sz="15000" b="1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1B53F7DA-513D-4E4A-A901-E83A56F29A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E095D626-8544-1B49-AD85-894AF4011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5934971"/>
            <a:ext cx="11012400" cy="36740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500"/>
              </a:spcBef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Navn, kilde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2271-5E3D-4E06-BC0A-7C1022408CCC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986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06056-13C4-B341-9D8B-68EA383036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27812"/>
            <a:ext cx="12192000" cy="955506"/>
          </a:xfrm>
          <a:noFill/>
        </p:spPr>
        <p:txBody>
          <a:bodyPr anchor="b" anchorCtr="0"/>
          <a:lstStyle>
            <a:lvl1pPr marL="0" indent="0" algn="ctr">
              <a:buFontTx/>
              <a:buNone/>
              <a:defRPr sz="6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FA67884-B97F-CB46-AABC-75F5273BB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59852"/>
            <a:ext cx="12192000" cy="955506"/>
          </a:xfrm>
          <a:noFill/>
        </p:spPr>
        <p:txBody>
          <a:bodyPr/>
          <a:lstStyle>
            <a:lvl1pPr marL="0" indent="0" algn="ctr">
              <a:buFontTx/>
              <a:buNone/>
              <a:defRPr sz="6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93FE-D5FA-4E0E-8FFF-8F10D57A1EC1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5453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DF7CB8-A29D-FD7D-E01C-9FA290029336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593043" y="992701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spcBef>
                <a:spcPts val="0"/>
              </a:spcBef>
              <a:buNone/>
              <a:defRPr sz="6000" b="1"/>
            </a:lvl1pPr>
          </a:lstStyle>
          <a:p>
            <a:pPr lvl="0"/>
            <a:r>
              <a:rPr lang="da-DK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99F43-7DCD-0386-4C37-C66F637D75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35309" y="992701"/>
            <a:ext cx="3590534" cy="11628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0FE321-409A-CB41-0D2F-3A239A66393D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6092802" y="91122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</a:lstStyle>
          <a:p>
            <a:pPr lvl="0"/>
            <a:r>
              <a:rPr lang="da-DK" dirty="0"/>
              <a:t>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5D9037-4808-3FB4-8291-164C228C83E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8265" y="911224"/>
            <a:ext cx="370582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F98610-1AA8-ED76-CB97-422A1761A3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72868" y="240982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C99C31-A019-EB05-99AD-9B5C4892C3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20656" y="2409825"/>
            <a:ext cx="3113087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112A83-1D6E-E31B-3869-56E056FE8E0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88200" y="2970213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5507CD6-BB87-26DA-1CB3-C86DBC2ACD1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35988" y="2970213"/>
            <a:ext cx="306546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EED4611-1BCD-13B0-4F45-DAEAB35290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58913" y="449897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5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3B6A4E6-E617-BAD1-0112-A96754231B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814435" y="4498975"/>
            <a:ext cx="293866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135649F-22C1-794A-F31C-7DC6EA04B2E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72225" y="513804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6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5999C3D-9DB2-8B28-1D0E-EDC2C950F6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20013" y="5138044"/>
            <a:ext cx="334327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76D0-1C54-4AA2-B3C6-9EDE760637A2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64ADEF-11A6-3C5E-1BA5-4CA81A2F71C9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tekst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784342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19F3-EBEC-4665-8131-8E409DE99ADE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6C2CA-F7BC-1643-99E7-A7AF34D16F06}"/>
              </a:ext>
            </a:extLst>
          </p:cNvPr>
          <p:cNvSpPr txBox="1"/>
          <p:nvPr userDrawn="1"/>
        </p:nvSpPr>
        <p:spPr>
          <a:xfrm>
            <a:off x="-1219200" y="-22273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92B83-0AC6-A343-9007-FC3430F06E87}"/>
              </a:ext>
            </a:extLst>
          </p:cNvPr>
          <p:cNvSpPr txBox="1"/>
          <p:nvPr userDrawn="1"/>
        </p:nvSpPr>
        <p:spPr>
          <a:xfrm>
            <a:off x="4531540" y="2322414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0ACD76-9286-81DA-B95A-33C567818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3" y="620712"/>
            <a:ext cx="11012488" cy="86485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indsætte tekst...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79DDD350-47B3-3DAF-DDC1-39725F8B959E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1478044" y="1850705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D6F92D26-3C4A-BE86-A701-D767C111FE07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5358802" y="241670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76900F8-7802-5F50-6A9A-E75ED0B3EC0B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2869616" y="3779962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246C4547-72A6-0EEC-A5AF-48DBCE377E13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7101336" y="416844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C0FCDE3-3080-15ED-F757-BF51628B67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8964" y="5623418"/>
            <a:ext cx="11012486" cy="678958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6pPr>
            <a:lvl7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7pPr>
            <a:lvl8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9pPr>
          </a:lstStyle>
          <a:p>
            <a:pPr lvl="0"/>
            <a:r>
              <a:rPr lang="da-DK" dirty="0"/>
              <a:t>...klik for at indsætte tekst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965C0B-FFD6-8BEB-537E-1AEDA679D666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tekst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20734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master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3EC545E-1E39-4013-A907-D4C8F3E3A8B4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le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9757" y="842657"/>
            <a:ext cx="11012486" cy="1141268"/>
          </a:xfrm>
        </p:spPr>
        <p:txBody>
          <a:bodyPr/>
          <a:lstStyle>
            <a:lvl1pPr>
              <a:lnSpc>
                <a:spcPct val="90000"/>
              </a:lnSpc>
              <a:defRPr sz="66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B9D2-A192-42E6-9020-F3EAB57A6114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402571">
            <a:off x="985914" y="2449156"/>
            <a:ext cx="4115489" cy="2817262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080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533356">
            <a:off x="5893725" y="2510306"/>
            <a:ext cx="5462634" cy="3596788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360000" tIns="1080000" rIns="36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F33A7-1D81-AB36-A3BB-FC35AF2B3579}"/>
              </a:ext>
            </a:extLst>
          </p:cNvPr>
          <p:cNvSpPr txBox="1"/>
          <p:nvPr userDrawn="1"/>
        </p:nvSpPr>
        <p:spPr>
          <a:xfrm>
            <a:off x="0" y="-310243"/>
            <a:ext cx="6825343" cy="3102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3D2255-9E79-5D04-C4A9-288BF0CCD6B2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tx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1065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9CB1-FD99-442F-B632-7502FA9A3C45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9757" y="2890520"/>
            <a:ext cx="3433685" cy="3403600"/>
          </a:xfrm>
          <a:solidFill>
            <a:schemeClr val="bg1">
              <a:lumMod val="6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52160" y="612233"/>
            <a:ext cx="5749290" cy="5681887"/>
          </a:xfrm>
          <a:solidFill>
            <a:schemeClr val="bg1">
              <a:lumMod val="7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0" tIns="1080000" rIns="54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43FCB96B-CD6D-B9F3-A688-74E5893485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55041" y="1961476"/>
            <a:ext cx="2336801" cy="2294929"/>
          </a:xfrm>
          <a:solidFill>
            <a:schemeClr val="bg1">
              <a:lumMod val="8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18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23C8CB-D006-2AF2-DF37-08254005F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3"/>
            <a:ext cx="4602877" cy="100806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</p:spTree>
    <p:extLst>
      <p:ext uri="{BB962C8B-B14F-4D97-AF65-F5344CB8AC3E}">
        <p14:creationId xmlns:p14="http://schemas.microsoft.com/office/powerpoint/2010/main" val="2905714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høj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20891566">
            <a:off x="1018941" y="1976793"/>
            <a:ext cx="3832754" cy="3749640"/>
          </a:xfrm>
          <a:solidFill>
            <a:schemeClr val="tx1">
              <a:lumMod val="65000"/>
            </a:schemeClr>
          </a:solidFill>
          <a:ln w="146050" cap="flat">
            <a:solidFill>
              <a:schemeClr val="tx1"/>
            </a:solidFill>
            <a:miter lim="800000"/>
          </a:ln>
        </p:spPr>
        <p:txBody>
          <a:bodyPr lIns="0" tIns="1224000" rIns="0" anchor="ctr" anchorCtr="1"/>
          <a:lstStyle>
            <a:lvl1pPr marL="0" indent="0" algn="ct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783580" y="2097067"/>
            <a:ext cx="5817869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tx1"/>
                </a:solidFill>
              </a:defRPr>
            </a:lvl1pPr>
            <a:lvl2pPr>
              <a:defRPr lang="da-DK" sz="3200" b="1" dirty="0" smtClean="0">
                <a:solidFill>
                  <a:schemeClr val="tx1"/>
                </a:solidFill>
              </a:defRPr>
            </a:lvl2pPr>
            <a:lvl3pPr>
              <a:defRPr lang="da-DK" sz="2400" b="1" dirty="0" smtClean="0">
                <a:solidFill>
                  <a:schemeClr val="tx1"/>
                </a:solidFill>
              </a:defRPr>
            </a:lvl3pPr>
            <a:lvl4pPr>
              <a:defRPr lang="da-DK" b="1" dirty="0" smtClean="0">
                <a:solidFill>
                  <a:schemeClr val="tx1"/>
                </a:solidFill>
              </a:defRPr>
            </a:lvl4pPr>
            <a:lvl5pPr>
              <a:defRPr lang="da-DK" b="1" dirty="0">
                <a:solidFill>
                  <a:schemeClr val="tx1"/>
                </a:solidFill>
              </a:defRPr>
            </a:lvl5pPr>
            <a:lvl6pPr>
              <a:defRPr b="1">
                <a:solidFill>
                  <a:schemeClr val="tx1"/>
                </a:solidFill>
              </a:defRPr>
            </a:lvl6pPr>
            <a:lvl7pPr>
              <a:defRPr b="1">
                <a:solidFill>
                  <a:schemeClr val="tx1"/>
                </a:solidFill>
              </a:defRPr>
            </a:lvl7pPr>
            <a:lvl8pPr>
              <a:defRPr b="1">
                <a:solidFill>
                  <a:schemeClr val="tx1"/>
                </a:solidFill>
              </a:defRPr>
            </a:lvl8pPr>
            <a:lvl9pPr>
              <a:defRPr b="1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6D48-5B3F-4C59-A9D8-68D0A39D6CD2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096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vens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496878">
            <a:off x="6504534" y="1615672"/>
            <a:ext cx="4653097" cy="4640373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188000" rIns="0" anchor="ctr" anchorCtr="1"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CAA0-42C1-41A7-86CE-BA2D8D2C2EF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4AE573B-1000-D841-B8B4-F92752389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9B691B69-65AA-9748-80BF-996C89344B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8963" y="2097067"/>
            <a:ext cx="5818682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bg1"/>
                </a:solidFill>
              </a:defRPr>
            </a:lvl1pPr>
            <a:lvl2pPr>
              <a:defRPr lang="da-DK" sz="3200" b="1" dirty="0" smtClean="0">
                <a:solidFill>
                  <a:schemeClr val="bg1"/>
                </a:solidFill>
              </a:defRPr>
            </a:lvl2pPr>
            <a:lvl3pPr>
              <a:defRPr lang="da-DK" sz="2400" b="1" dirty="0" smtClean="0">
                <a:solidFill>
                  <a:schemeClr val="bg1"/>
                </a:solidFill>
              </a:defRPr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144106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756000"/>
            <a:ext cx="6822000" cy="1804492"/>
          </a:xfrm>
          <a:solidFill>
            <a:schemeClr val="accent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spcAft>
                <a:spcPts val="600"/>
              </a:spcAft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073E-A784-466B-98E2-8BDE3F08A73A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277BB-5254-1D84-EA0B-F5AF633F0933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31748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1" y="4962214"/>
            <a:ext cx="4173870" cy="1340161"/>
          </a:xfrm>
          <a:solidFill>
            <a:schemeClr val="accent4">
              <a:alpha val="99950"/>
            </a:schemeClr>
          </a:solidFill>
        </p:spPr>
        <p:txBody>
          <a:bodyPr wrap="square" lIns="252000" tIns="108000" rIns="252000" bIns="0" anchor="t" anchorCtr="0">
            <a:spAutoFit/>
          </a:bodyPr>
          <a:lstStyle>
            <a:lvl1pPr>
              <a:defRPr sz="40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92E9-ED6E-4E2D-9447-0E7DB3FDA12F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DB20F-CD30-3447-301A-903E5BC5BED1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20044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79450" y="4497883"/>
            <a:ext cx="6822000" cy="1804492"/>
          </a:xfrm>
          <a:solidFill>
            <a:schemeClr val="bg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C1D-A477-4C13-845F-4C5AC4DEDF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5C28F-4EA0-040C-C6B4-A14FC010CCCE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02118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017402"/>
            <a:ext cx="11012487" cy="917513"/>
          </a:xfrm>
          <a:solidFill>
            <a:schemeClr val="accent2">
              <a:alpha val="99950"/>
            </a:schemeClr>
          </a:solidFill>
        </p:spPr>
        <p:txBody>
          <a:bodyPr wrap="square" lIns="180000" tIns="180000" rIns="180000" bIns="180000">
            <a:spAutoFit/>
          </a:bodyPr>
          <a:lstStyle>
            <a:lvl1pPr>
              <a:defRPr sz="36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22DB-13B5-430F-8C6F-F11F20BF0D18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B58AF7-9740-8AD8-0C21-42A01D828328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17169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4161995"/>
            <a:ext cx="11012487" cy="2140380"/>
          </a:xfrm>
          <a:solidFill>
            <a:schemeClr val="bg1">
              <a:alpha val="46000"/>
            </a:schemeClr>
          </a:solidFill>
        </p:spPr>
        <p:txBody>
          <a:bodyPr wrap="square" lIns="252000" tIns="108000" rIns="252000" bIns="0">
            <a:spAutoFit/>
          </a:bodyPr>
          <a:lstStyle>
            <a:lvl1pPr algn="ctr">
              <a:defRPr sz="66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EF25-ACCC-4F90-BF7A-77B4DDE7678A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727BB-AC18-C435-CD32-52483CA4B110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573279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gsmål &amp; kommentar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B2A5-1DCC-48EA-93B7-A2D65B200BE6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id="{C9382B17-B390-C8C0-F5F8-7665434C718C}"/>
              </a:ext>
            </a:extLst>
          </p:cNvPr>
          <p:cNvSpPr/>
          <p:nvPr userDrawn="1"/>
        </p:nvSpPr>
        <p:spPr>
          <a:xfrm>
            <a:off x="3642413" y="900524"/>
            <a:ext cx="4787900" cy="5558804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83000"/>
              </a:lnSpc>
            </a:pPr>
            <a:r>
              <a:rPr lang="da-DK" sz="59500" b="1" dirty="0">
                <a:solidFill>
                  <a:schemeClr val="tx1">
                    <a:alpha val="14559"/>
                  </a:schemeClr>
                </a:solidFill>
              </a:rPr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714F6-6F11-9826-9767-37567B1EC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9732" y="1628776"/>
            <a:ext cx="9461718" cy="3999626"/>
          </a:xfrm>
        </p:spPr>
        <p:txBody>
          <a:bodyPr anchor="ctr" anchorCtr="0"/>
          <a:lstStyle>
            <a:lvl1pPr>
              <a:lnSpc>
                <a:spcPct val="83000"/>
              </a:lnSpc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61DB2-11FB-99E1-B80B-1463133B9A24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tx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02728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 </a:t>
            </a:r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E5195FB-CC23-4662-BC95-6C4057FF490E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z="3000" dirty="0">
                <a:solidFill>
                  <a:schemeClr val="tx1"/>
                </a:solidFill>
              </a:rPr>
              <a:t>Brugerguide</a:t>
            </a:r>
            <a:r>
              <a:rPr lang="da-DK" baseline="0" dirty="0">
                <a:solidFill>
                  <a:schemeClr val="tx1"/>
                </a:solidFill>
              </a:rPr>
              <a:t> </a:t>
            </a:r>
            <a:r>
              <a:rPr lang="da-DK" sz="1800" baseline="0" dirty="0">
                <a:solidFill>
                  <a:schemeClr val="tx1"/>
                </a:solidFill>
              </a:rPr>
              <a:t>– </a:t>
            </a:r>
            <a:r>
              <a:rPr lang="da-DK" sz="1800" dirty="0">
                <a:solidFill>
                  <a:schemeClr val="tx1"/>
                </a:solidFill>
              </a:rPr>
              <a:t>Slet, før du færdiggør din</a:t>
            </a:r>
            <a:r>
              <a:rPr lang="da-DK" sz="1800" baseline="0" dirty="0">
                <a:solidFill>
                  <a:schemeClr val="tx1"/>
                </a:solidFill>
              </a:rPr>
              <a:t> </a:t>
            </a:r>
            <a:r>
              <a:rPr lang="da-DK" sz="1800" dirty="0">
                <a:solidFill>
                  <a:schemeClr val="tx1"/>
                </a:solidFill>
              </a:rPr>
              <a:t>præsentation</a:t>
            </a: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4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åbner PowerPoint på din KU-pc, åbner en skabelon i 16:9-format og med dansk KU-logo.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klikker på KU-fanen i værktøjslinjen, kan du via knappen ”Vælg Skabelon” vælge mellem skabeloner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 henholdsvis dansk og engelsk 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”fuld” eller ”lille” version (i den fulde version ser du et eksempel på hver diastype i venstrespalten)</a:t>
            </a:r>
          </a:p>
          <a:p>
            <a:pPr marL="88900" lvl="0" indent="-88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 en demopræsentation med indsat tekst på engelsk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 du bruger en ”fuld” version, skal du slette de dias, du ikke vil bruge.</a:t>
            </a: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Mac-brugere m.fl. kan hente PowerPoint-skabelonerne på</a:t>
            </a:r>
            <a:r>
              <a:rPr lang="da-DK" sz="800" baseline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www.designguide.ku.dk/skabeloner/powerpoint/</a:t>
            </a:r>
            <a:b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praesentationer/</a:t>
            </a:r>
            <a:endParaRPr lang="da-DK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2576655" y="4237555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topmenuen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 og Sidefod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 felterne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 på alle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eller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hvis det kun skal være på et enkelt dias/slide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 placeres i højre side af den grå topbjælke.</a:t>
            </a: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587375" y="5678667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</p:txBody>
      </p:sp>
      <p:pic>
        <p:nvPicPr>
          <p:cNvPr id="51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940574"/>
            <a:ext cx="395416" cy="126627"/>
          </a:xfrm>
          <a:prstGeom prst="rect">
            <a:avLst/>
          </a:prstGeom>
        </p:spPr>
      </p:pic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2587038" y="2582327"/>
            <a:ext cx="162424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2576655" y="3571524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da-DK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16:9-format via dette link:</a:t>
            </a:r>
            <a:b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https://image.ku.dk/shared/aZwD18034DnM3TYEw9XagEF6kxI6MLkV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www.designguide.ku.dk/skabeloner/powerpoint/</a:t>
            </a:r>
            <a:b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0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61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2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3" name="Text Box 48"/>
          <p:cNvSpPr txBox="1">
            <a:spLocks noChangeArrowheads="1"/>
          </p:cNvSpPr>
          <p:nvPr userDrawn="1"/>
        </p:nvSpPr>
        <p:spPr bwMode="auto">
          <a:xfrm>
            <a:off x="2564067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da-DK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4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4231619" y="1844048"/>
            <a:ext cx="235367" cy="418987"/>
          </a:xfrm>
          <a:prstGeom prst="rect">
            <a:avLst/>
          </a:prstGeom>
        </p:spPr>
      </p:pic>
      <p:sp>
        <p:nvSpPr>
          <p:cNvPr id="65" name="Freeform 10"/>
          <p:cNvSpPr>
            <a:spLocks noChangeAspect="1"/>
          </p:cNvSpPr>
          <p:nvPr userDrawn="1"/>
        </p:nvSpPr>
        <p:spPr>
          <a:xfrm rot="19800000">
            <a:off x="4404080" y="1900198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6" name="Freeform 10"/>
          <p:cNvSpPr>
            <a:spLocks noChangeAspect="1"/>
          </p:cNvSpPr>
          <p:nvPr userDrawn="1"/>
        </p:nvSpPr>
        <p:spPr>
          <a:xfrm rot="19800000">
            <a:off x="4416414" y="2138150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2" name="Pladsholder til dato 3" hidden="1">
            <a:extLst>
              <a:ext uri="{FF2B5EF4-FFF2-40B4-BE49-F238E27FC236}">
                <a16:creationId xmlns:a16="http://schemas.microsoft.com/office/drawing/2014/main" id="{79C6BA40-0A49-7673-45A9-7C4D3541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A96AD4B-435A-4D0A-87A0-F4000646B7B6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23" name="Pladsholder til sidefod 4" hidden="1">
            <a:extLst>
              <a:ext uri="{FF2B5EF4-FFF2-40B4-BE49-F238E27FC236}">
                <a16:creationId xmlns:a16="http://schemas.microsoft.com/office/drawing/2014/main" id="{F4D4719E-1E3F-B75D-AF75-C575C79D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4" name="Pladsholder til slidenummer 5" hidden="1">
            <a:extLst>
              <a:ext uri="{FF2B5EF4-FFF2-40B4-BE49-F238E27FC236}">
                <a16:creationId xmlns:a16="http://schemas.microsoft.com/office/drawing/2014/main" id="{9434FDBC-E923-AFC0-E942-C9567245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billede stor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 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9210F5A1-BA4C-C241-930B-E24AB0E14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7AF680B5-5F7B-7C42-BF08-E9B604FED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="0" i="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3" name="Undertitel 2">
            <a:extLst>
              <a:ext uri="{FF2B5EF4-FFF2-40B4-BE49-F238E27FC236}">
                <a16:creationId xmlns:a16="http://schemas.microsoft.com/office/drawing/2014/main" id="{E8639E81-1331-644F-9855-3A9C253754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B7A6A120-00EE-3144-9AB3-0695A4240B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5D6F800E-E8DB-D1E9-A292-CDCB828E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50C8D61-CF2F-4293-9A1F-6B0C79C373C6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15" name="Pladsholder til sidefod 4" hidden="1">
            <a:extLst>
              <a:ext uri="{FF2B5EF4-FFF2-40B4-BE49-F238E27FC236}">
                <a16:creationId xmlns:a16="http://schemas.microsoft.com/office/drawing/2014/main" id="{75F96715-1FD5-51ED-7CC1-42E30D08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6" name="Pladsholder til slidenummer 5" hidden="1">
            <a:extLst>
              <a:ext uri="{FF2B5EF4-FFF2-40B4-BE49-F238E27FC236}">
                <a16:creationId xmlns:a16="http://schemas.microsoft.com/office/drawing/2014/main" id="{FF7B57F8-B201-8F25-4597-86F1EE0A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98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indsætte et billede</a:t>
            </a:r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1570F19F-11E9-F8A1-DCD4-0B2BD422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4D99FEB-2FC3-4FA6-9F36-280592A4EBA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11" name="Pladsholder til sidefod 4" hidden="1">
            <a:extLst>
              <a:ext uri="{FF2B5EF4-FFF2-40B4-BE49-F238E27FC236}">
                <a16:creationId xmlns:a16="http://schemas.microsoft.com/office/drawing/2014/main" id="{B7D930ED-6F01-0E90-6740-D9E50AA5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Pladsholder til slidenummer 5" hidden="1">
            <a:extLst>
              <a:ext uri="{FF2B5EF4-FFF2-40B4-BE49-F238E27FC236}">
                <a16:creationId xmlns:a16="http://schemas.microsoft.com/office/drawing/2014/main" id="{ADD5A7A0-1930-6FDD-F270-B46368D3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indsætte et billede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5"/>
            <a:ext cx="5959476" cy="5474035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3" name="Pladsholder til dato 3" hidden="1">
            <a:extLst>
              <a:ext uri="{FF2B5EF4-FFF2-40B4-BE49-F238E27FC236}">
                <a16:creationId xmlns:a16="http://schemas.microsoft.com/office/drawing/2014/main" id="{B280A661-856C-E622-1331-CDB60AB0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255E55A-4CBD-4745-9CAA-603B15E40F2A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14" name="Pladsholder til sidefod 4" hidden="1">
            <a:extLst>
              <a:ext uri="{FF2B5EF4-FFF2-40B4-BE49-F238E27FC236}">
                <a16:creationId xmlns:a16="http://schemas.microsoft.com/office/drawing/2014/main" id="{82F7776B-57AF-971B-A75B-223AFE26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Pladsholder til slidenummer 5" hidden="1">
            <a:extLst>
              <a:ext uri="{FF2B5EF4-FFF2-40B4-BE49-F238E27FC236}">
                <a16:creationId xmlns:a16="http://schemas.microsoft.com/office/drawing/2014/main" id="{EFF41101-1901-1836-D8DB-6C08E169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b="0" i="0" baseline="0" dirty="0" smtClean="0"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6000" y="1628776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4B7A-445E-4B32-AE33-AE6AFA618291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4651" y="1628775"/>
            <a:ext cx="5356800" cy="4672800"/>
          </a:xfrm>
          <a:solidFill>
            <a:schemeClr val="bg1">
              <a:lumMod val="75000"/>
            </a:schemeClr>
          </a:solidFill>
        </p:spPr>
        <p:txBody>
          <a:bodyPr lIns="360000" tIns="1080000" rIns="360000"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B346-6D22-4E2E-9D8A-0DE526CBF6C5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4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28775"/>
            <a:ext cx="11012487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AF5BBBEC-8DDA-37BC-3B1E-5DB781A5DDC2}"/>
              </a:ext>
            </a:extLst>
          </p:cNvPr>
          <p:cNvSpPr/>
          <p:nvPr userDrawn="1"/>
        </p:nvSpPr>
        <p:spPr>
          <a:xfrm>
            <a:off x="0" y="0"/>
            <a:ext cx="12192000" cy="33265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EEFEE">
                  <a:alpha val="92941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2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8" y="96467"/>
            <a:ext cx="2346641" cy="159521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A056A0C-BA80-48B5-9C35-4A96F80DBB77}" type="datetime1">
              <a:rPr lang="da-DK" smtClean="0"/>
              <a:t>21-03-2023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9" r:id="rId2"/>
    <p:sldLayoutId id="2147483671" r:id="rId3"/>
    <p:sldLayoutId id="2147483701" r:id="rId4"/>
    <p:sldLayoutId id="2147483674" r:id="rId5"/>
    <p:sldLayoutId id="2147483670" r:id="rId6"/>
    <p:sldLayoutId id="2147483660" r:id="rId7"/>
    <p:sldLayoutId id="2147483662" r:id="rId8"/>
    <p:sldLayoutId id="2147483684" r:id="rId9"/>
    <p:sldLayoutId id="2147483685" r:id="rId10"/>
    <p:sldLayoutId id="2147483664" r:id="rId11"/>
    <p:sldLayoutId id="2147483665" r:id="rId12"/>
    <p:sldLayoutId id="2147483689" r:id="rId13"/>
    <p:sldLayoutId id="2147483702" r:id="rId14"/>
    <p:sldLayoutId id="2147483703" r:id="rId15"/>
    <p:sldLayoutId id="2147483694" r:id="rId16"/>
    <p:sldLayoutId id="2147483692" r:id="rId17"/>
    <p:sldLayoutId id="2147483691" r:id="rId18"/>
    <p:sldLayoutId id="2147483697" r:id="rId19"/>
    <p:sldLayoutId id="2147483704" r:id="rId20"/>
    <p:sldLayoutId id="2147483705" r:id="rId21"/>
    <p:sldLayoutId id="2147483695" r:id="rId22"/>
    <p:sldLayoutId id="2147483698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693" r:id="rId29"/>
    <p:sldLayoutId id="2147483688" r:id="rId30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i="0" kern="1200" spc="60" baseline="0">
          <a:solidFill>
            <a:schemeClr val="accent1"/>
          </a:solidFill>
          <a:latin typeface="+mj-lt"/>
          <a:ea typeface="Open Sans Extrabold" panose="020B0606030504020204" pitchFamily="34" charset="0"/>
          <a:cs typeface="Microsoft New Tai Lue" panose="020B0502040204020203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2pPr>
      <a:lvl3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3pPr>
      <a:lvl4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4pPr>
      <a:lvl5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5pPr>
      <a:lvl6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6pPr>
      <a:lvl7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7pPr>
      <a:lvl8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8pPr>
      <a:lvl9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168AC3-DC84-42CE-A4BA-D9A4EECB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BA9C-8258-4EE1-8932-58667A465944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2C6C1-AC18-AE8B-09A7-E8EDB776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3048000" y="2938289"/>
            <a:ext cx="657225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Påske for Herren – og alle os andre!</a:t>
            </a:r>
            <a:endParaRPr lang="da-DK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Hvidovre Kirke, </a:t>
            </a:r>
            <a:r>
              <a:rPr lang="da-DK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Magistergaarden</a:t>
            </a:r>
            <a:r>
              <a:rPr lang="da-DK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21.3.2023, kl. 10.00-13.00</a:t>
            </a:r>
            <a:endParaRPr lang="da-DK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Troels Engberg-Pedersen</a:t>
            </a:r>
            <a:endParaRPr lang="da-DK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27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3048000" y="2345563"/>
            <a:ext cx="6096000" cy="2726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Epistlen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(Fil 2,5-11) er jo </a:t>
            </a:r>
            <a:r>
              <a:rPr lang="da-DK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Filipperbrevets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Kristushymne. Hovedtemaet: Kristi ’nedstigning’ til død på korset + opstigning til universelt herredømme: Jesus Kristus er Herre (</a:t>
            </a:r>
            <a:r>
              <a:rPr lang="da-DK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kyrios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til Gud Faders ære. Men også 2,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’</a:t>
            </a: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skal have det sind </a:t>
            </a: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 for hinanden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som var i Kristus Jesus …’. Jf. også 2,4: ’Tænk ikke hver især på jeres eget, men tænk alle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(DO1992: ‘også’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TE-P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da-DK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lige </a:t>
            </a: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præcis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på de andres vel’ – sådan som Jesus Kristus gjorde.</a:t>
            </a:r>
            <a:endParaRPr lang="da-D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26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2609849" y="1274724"/>
            <a:ext cx="7400925" cy="465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Evangeliet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(Matt 21,1-9). Sml. Mk 11,1-10. Særlige pointer hos Matt: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Dels: a) ’opfyldelsescitatet’ (= </a:t>
            </a:r>
            <a:r>
              <a:rPr lang="da-DK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Zak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9,9)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tilføjet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21,4-5, inkl. </a:t>
            </a:r>
            <a:r>
              <a:rPr lang="da-DK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</a:t>
            </a:r>
            <a:r>
              <a:rPr lang="da-DK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basi-leus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(’kongen’) –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ikke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Mk. Dvs. forholdet mellem jødedommen og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kristen­dom­men: jødedommen ‘opfyldes’ i kristendommen! (Problem!)</a:t>
            </a:r>
            <a:endParaRPr lang="da-DK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Dels: b) som følge deraf det pudsige, at Jesus hos Matt sidder på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både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æsel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føl (modsat hos Mk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)!!</a:t>
            </a:r>
            <a:endParaRPr lang="da-DK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Dels: c) ’Davids søn’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tilføjet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21,9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(‘Hosianna, </a:t>
            </a:r>
            <a:r>
              <a:rPr lang="da-DK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Davids søn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’) modsat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Mk 11,10a (’</a:t>
            </a:r>
            <a:r>
              <a:rPr lang="da-DK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Velsignet være vor fader Davids </a:t>
            </a:r>
            <a:r>
              <a:rPr lang="da-DK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rige</a:t>
            </a:r>
            <a:r>
              <a:rPr lang="da-DK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som kommer!)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’. Matt fokuserer på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som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selve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’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kongen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 (</a:t>
            </a:r>
            <a:r>
              <a:rPr lang="da-DK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basileus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ikke bare som en forkynder af ’Davids </a:t>
            </a:r>
            <a:r>
              <a:rPr lang="da-DK" sz="2000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basileia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som kommer’. Men selvfølgelig en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særlig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konge: sagtmodig osv. Igen altså: forholdet mellem </a:t>
            </a:r>
            <a:r>
              <a:rPr lang="da-DK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jødedom-men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 kristen­dom­men.</a:t>
            </a:r>
          </a:p>
          <a:p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Kort sagt: Jesu indtog i Jerusalem ses som ’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opfyldelsen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 (med en </a:t>
            </a:r>
            <a:r>
              <a:rPr lang="da-DK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sær-lig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afbøjning) af den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jødiske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forventning.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57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4171950" y="2428157"/>
            <a:ext cx="6096000" cy="13880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Skærtorsdag</a:t>
            </a:r>
            <a:endParaRPr lang="da-DK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Lektie: 2 Mos 12,1-11 (SH)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Epistel: 1 Kor 10,15-17 (TE-P)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Evangelium: Matt 26,17-30 (TE-P</a:t>
            </a:r>
            <a:r>
              <a:rPr lang="da-DK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758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3962531" y="3234652"/>
            <a:ext cx="4713278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Lektien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den jødiske påske (2 Mos 12,1-11).</a:t>
            </a:r>
            <a:endParaRPr lang="da-D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50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3038475" y="2065119"/>
            <a:ext cx="63246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Epistlen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 Kor 10,15-17) – som vel modsvares af 1 Kor 11,23-26 forud for nadveren – kan give anledning til en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fortolkning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af ’nadveren’ som et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fællesskab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a-DK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koinonia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om ’Kristi blod’ og ’Kristi krop’. V. 17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(DO1992: ’</a:t>
            </a:r>
            <a:r>
              <a:rPr lang="da-DK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Fordi</a:t>
            </a:r>
            <a:r>
              <a:rPr lang="da-DK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 er ét brød, er vi alle ét legeme, for vi får alle del i det ene brød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’)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betyder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måske snarere: ’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a-DK" sz="20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hoti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vi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 alle ét brød, én krop; </a:t>
            </a:r>
            <a:r>
              <a:rPr lang="da-DK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(</a:t>
            </a:r>
            <a:r>
              <a:rPr lang="da-DK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</a:t>
            </a:r>
            <a:r>
              <a:rPr lang="da-DK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vi </a:t>
            </a:r>
            <a:r>
              <a:rPr lang="da-DK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 alle del </a:t>
            </a:r>
            <a:r>
              <a:rPr lang="da-DK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a-DK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metechomen</a:t>
            </a:r>
            <a:r>
              <a:rPr lang="da-DK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da-DK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</a:t>
            </a:r>
            <a:r>
              <a:rPr lang="da-DK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a-DK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</a:t>
            </a:r>
            <a:r>
              <a:rPr lang="da-DK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da-DK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det </a:t>
            </a:r>
            <a:r>
              <a:rPr lang="da-DK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 brød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’. (Jf. </a:t>
            </a:r>
            <a:r>
              <a:rPr lang="da-DK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Danker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a-DK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s.v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l-G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ὅτι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4.b: ‘</a:t>
            </a:r>
            <a:r>
              <a:rPr lang="da-DK" sz="20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for’!)</a:t>
            </a:r>
            <a:endParaRPr lang="da-DK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Dette har ‘etiske’ </a:t>
            </a:r>
            <a:r>
              <a:rPr lang="da-DK" sz="20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implikationer</a:t>
            </a:r>
            <a:r>
              <a:rPr lang="da-DK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(men handler ikke hos </a:t>
            </a:r>
            <a:r>
              <a:rPr lang="da-DK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Pau-lus</a:t>
            </a:r>
            <a:r>
              <a:rPr lang="da-DK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selv om ‘etik’).</a:t>
            </a:r>
            <a:endParaRPr lang="da-DK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98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2524125" y="1140172"/>
            <a:ext cx="7667625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Evangeliet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(Matt 26,17-30) skal sammenlignes med Mk 14,12-26, og konteksten hos Matt (26,1-16) spiller en vigtig rolle. Særlige pointer: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Dels: a) Matt er modsat Mk ’ligeglad’ med ’omstændighederne’ (26,18-19), næsten komisk (26,18: ’Gå ind i byen til den og den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’).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Dels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b) Matt er meget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op­taget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af Judas (26,15, jf. 26,25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Dels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c) Matt 26,28 har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tilføjet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eis </a:t>
            </a:r>
            <a:r>
              <a:rPr lang="da-DK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aphesin</a:t>
            </a:r>
            <a:r>
              <a:rPr lang="da-DK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hamartion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(Mk: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-).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Dels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d):</a:t>
            </a:r>
            <a:r>
              <a:rPr lang="da-DK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 26,29 har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tilføjet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 forhold til Mk 14,25) </a:t>
            </a:r>
            <a:r>
              <a:rPr lang="da-DK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</a:t>
            </a:r>
            <a:r>
              <a:rPr lang="da-DK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da-DK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hymon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(Mk: -) og </a:t>
            </a:r>
            <a:r>
              <a:rPr lang="da-DK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</a:t>
            </a:r>
            <a:r>
              <a:rPr lang="da-DK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patros</a:t>
            </a:r>
            <a:r>
              <a:rPr lang="da-DK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mou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(Mk: </a:t>
            </a:r>
            <a:r>
              <a:rPr lang="da-DK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</a:t>
            </a:r>
            <a:r>
              <a:rPr lang="da-DK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theou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»Drik alle heraf; </a:t>
            </a:r>
            <a:r>
              <a:rPr lang="da-DK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</a:t>
            </a:r>
            <a:r>
              <a:rPr lang="da-DK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dette </a:t>
            </a:r>
            <a:r>
              <a:rPr lang="da-DK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 mit blod, pagtens blod, som udgydes for </a:t>
            </a:r>
            <a:r>
              <a:rPr lang="da-DK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mange </a:t>
            </a:r>
            <a:r>
              <a:rPr lang="da-DK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til syndernes forladel­se</a:t>
            </a:r>
            <a:r>
              <a:rPr lang="da-DK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da-DK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r>
              <a:rPr lang="da-DK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Jeg </a:t>
            </a:r>
            <a:r>
              <a:rPr lang="da-DK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siger jer: Fra nu af skal jeg ikke drikke af vintræets frugt, før den dag jeg drikker den som ny vin </a:t>
            </a:r>
            <a:r>
              <a:rPr lang="da-DK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sammen </a:t>
            </a:r>
            <a:r>
              <a:rPr lang="da-DK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 jer</a:t>
            </a:r>
            <a:r>
              <a:rPr lang="da-DK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da-DK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 faders </a:t>
            </a:r>
            <a:r>
              <a:rPr lang="da-DK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rige</a:t>
            </a:r>
            <a:r>
              <a:rPr lang="da-DK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.« </a:t>
            </a:r>
            <a:r>
              <a:rPr lang="da-DK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NB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‘nærforventning’ (jf. 1 </a:t>
            </a:r>
            <a:r>
              <a:rPr lang="da-DK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Thess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4,15-17)!</a:t>
            </a:r>
            <a:endParaRPr lang="da-DK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Kort sagt: Matt vil ‘dramatisere’ (Judas) og ’eksplicitere’ (’til syndernes forladelse’ og ’sammen med jer i min faders rige’).</a:t>
            </a:r>
            <a:endParaRPr lang="da-DK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80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3486150" y="2690639"/>
            <a:ext cx="6096000" cy="10580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Langfredag</a:t>
            </a:r>
            <a:endParaRPr lang="da-DK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Lektie: 1 Mos 22,1-18 og/eller Es 52,13-53,12 (SH)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Evangelium: Matt 27,31-56 eller Mark 15,20-39 (TE-P)</a:t>
            </a:r>
            <a:endParaRPr lang="da-DK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914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3048000" y="2938289"/>
            <a:ext cx="6096000" cy="10802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Lektien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 Mos 22,1-18, Abraham og Isak, og/eller Es 52,13-53,12, Herrens lidende tjener) ’celebrerer’ Jesu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død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ved at pege frem mod ’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redningen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’.</a:t>
            </a:r>
            <a:endParaRPr lang="da-D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48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2628899" y="1835958"/>
            <a:ext cx="703897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Evangeliet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kan vælges mellem Matt 27,31-56 eller Mark 15,20-39. Vælg Matt – så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forskellen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til Mk fremstår klart!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Dels: a) Fokus på de handlende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soldater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ved korset (27,38.49.54).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Dels: b) Fokus på ’Guds søn’ (27,40: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tilføjet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’F</a:t>
            </a:r>
            <a:r>
              <a:rPr lang="da-DK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rels dig selv, </a:t>
            </a:r>
            <a:r>
              <a:rPr lang="da-DK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hvis du er Guds søn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’; 27,43: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tilføjet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og udskrevet: ’</a:t>
            </a:r>
            <a:r>
              <a:rPr lang="da-DK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 har jo sagt: Jeg er Guds søn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Dels: c) Det jordrystende (27,51a-53+ 54)! Dvs.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da-DK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dramatiseret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 + sikkert en forbindelse med b) ’Guds søn’.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Kort sagt: Matt vil ’dramatisere’ (tordenen) og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’eksplicitere’/’</a:t>
            </a:r>
            <a:r>
              <a:rPr lang="da-DK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insi-stere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 (’Guds søn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’). Det handler om </a:t>
            </a:r>
            <a:r>
              <a:rPr lang="da-DK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Guds søns død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a-DK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37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4238625" y="2409107"/>
            <a:ext cx="6096000" cy="13873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Påskedag</a:t>
            </a:r>
            <a:endParaRPr lang="da-DK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’Lektie’: Sl 118,19-29 (SH)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Epistel: 1 Kor 5,7-8 (TE-P)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Evangelium: Mark 16,1-8 (TE-P)</a:t>
            </a:r>
            <a:endParaRPr lang="da-DK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6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3048000" y="2938289"/>
            <a:ext cx="6096000" cy="10802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‘Hvilke </a:t>
            </a:r>
            <a:r>
              <a:rPr lang="da-DK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 lægger gudstjenestens tekster fra Det Gamle og Det Nye Testamente ud for prædikanten</a:t>
            </a:r>
            <a:r>
              <a:rPr lang="da-DK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?’</a:t>
            </a:r>
            <a:endParaRPr lang="da-DK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a-DK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796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20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3048000" y="3086471"/>
            <a:ext cx="6096000" cy="750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da-DK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Lektien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 (Sl 118,19-29) (</a:t>
            </a: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NB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:) genoptager og viderefører fra evangeliet på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Palmesøndag! Flot!</a:t>
            </a:r>
            <a:endParaRPr lang="da-D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2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21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3333750" y="1898976"/>
            <a:ext cx="6096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Epistlen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 Kor 5,7-8, ’Rens den gamle surdej ud’) er </a:t>
            </a: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besynderlig og ’farlig’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Er den gamle surdej ikke </a:t>
            </a:r>
            <a:r>
              <a:rPr lang="da-DK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jøde-dommen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Nej! Bruges kan måske: ’</a:t>
            </a:r>
            <a:r>
              <a:rPr lang="da-DK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sletheds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og ondskabs surdej (</a:t>
            </a:r>
            <a:r>
              <a:rPr lang="da-DK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kakia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og </a:t>
            </a:r>
            <a:r>
              <a:rPr lang="da-DK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poneria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)’ vs. ’det usyrede brød af </a:t>
            </a:r>
            <a:r>
              <a:rPr lang="da-DK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ærlig-hed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 sandhed’ (</a:t>
            </a:r>
            <a:r>
              <a:rPr lang="da-DK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eilikrineia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og </a:t>
            </a:r>
            <a:r>
              <a:rPr lang="da-DK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aletheia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Dette handler om ‘kristen’ ‘</a:t>
            </a:r>
            <a:r>
              <a:rPr lang="da-DK" sz="20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etik</a:t>
            </a:r>
            <a:r>
              <a:rPr lang="da-DK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 – set ‘i lyset af’ </a:t>
            </a:r>
            <a:r>
              <a:rPr lang="da-DK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opstand-elsen</a:t>
            </a:r>
            <a:r>
              <a:rPr lang="da-DK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hvor ‘i lyset af’ må </a:t>
            </a:r>
            <a:r>
              <a:rPr lang="da-DK" sz="20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forklares</a:t>
            </a:r>
            <a:r>
              <a:rPr lang="da-DK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Modsætningen </a:t>
            </a:r>
            <a:r>
              <a:rPr lang="da-DK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eilikrineia</a:t>
            </a: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og </a:t>
            </a:r>
            <a:r>
              <a:rPr lang="da-DK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aletheia</a:t>
            </a:r>
            <a:r>
              <a:rPr lang="da-DK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versus </a:t>
            </a:r>
            <a:r>
              <a:rPr lang="da-DK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kakia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og </a:t>
            </a:r>
            <a:r>
              <a:rPr lang="da-DK" sz="20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poneria</a:t>
            </a:r>
            <a:r>
              <a:rPr lang="da-DK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 en central paulinsk opdagelse (som ingen vist endnu har set)!</a:t>
            </a:r>
            <a:endParaRPr lang="da-D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1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22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2638424" y="1186026"/>
            <a:ext cx="7667626" cy="491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Evangeliet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(Mark 16,1-8) er det absolut oprindelige.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 er: a) selve det </a:t>
            </a:r>
            <a:r>
              <a:rPr lang="da-DK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fortællemæssige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forløb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(kvinderne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på vej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derud; stenen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foran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graven er væk; hvad de ser og hører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inde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graven; deres flugt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graven – i tavshed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!!). Her er fokus på: </a:t>
            </a:r>
            <a:r>
              <a:rPr lang="da-DK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da-DK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 er også centralt selve </a:t>
            </a: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budskabet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b) (</a:t>
            </a: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Jesus – fra </a:t>
            </a:r>
            <a:r>
              <a:rPr lang="da-DK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Nazaret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den korsfæstede (= den </a:t>
            </a: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jordiske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Jesus)… (</a:t>
            </a: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er stået op (= den </a:t>
            </a: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himmelske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Kristus); og han vil gå forud til </a:t>
            </a:r>
            <a:r>
              <a:rPr lang="da-DK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Galilæa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hvor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disciplene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 se ham. (Hvorfor </a:t>
            </a:r>
            <a:r>
              <a:rPr lang="da-DK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Galilæa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Jf. 14,28, altså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forudsagt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af Jesus selv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a-DK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Også: ‘da solen var stået op’ (16,2) og ‘i hvide klæder’ (16,5), jf. 9,3 (forklarelsen): ‘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 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hans klæder blev skinnende hvide, meget hvidere, end nogen på jorden kan blege 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dem’.</a:t>
            </a:r>
            <a:endParaRPr lang="da-DK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Kort sagt: Opstandelsesbudskabet i dets </a:t>
            </a:r>
            <a:r>
              <a:rPr lang="da-DK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allernøgneste</a:t>
            </a: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udgave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et </a:t>
            </a: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ikke ’løst’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(jf. 16,8) </a:t>
            </a: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sammenstød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mellem menne­skelige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forventninger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– og hvad der (if. teksten) faktisk skete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</a:p>
          <a:p>
            <a:r>
              <a:rPr lang="da-DK" sz="2000" dirty="0" smtClean="0">
                <a:latin typeface="Times New Roman" panose="02020603050405020304" pitchFamily="18" charset="0"/>
              </a:rPr>
              <a:t>(Her er nok at tale om! Og hvor er det </a:t>
            </a:r>
            <a:r>
              <a:rPr lang="da-DK" sz="2000" u="sng" dirty="0" smtClean="0">
                <a:latin typeface="Times New Roman" panose="02020603050405020304" pitchFamily="18" charset="0"/>
              </a:rPr>
              <a:t>godt</a:t>
            </a:r>
            <a:r>
              <a:rPr lang="da-DK" sz="2000" dirty="0" smtClean="0">
                <a:latin typeface="Times New Roman" panose="02020603050405020304" pitchFamily="18" charset="0"/>
              </a:rPr>
              <a:t> fra </a:t>
            </a:r>
            <a:r>
              <a:rPr lang="da-DK" sz="2000" dirty="0" err="1" smtClean="0">
                <a:latin typeface="Times New Roman" panose="02020603050405020304" pitchFamily="18" charset="0"/>
              </a:rPr>
              <a:t>Mks</a:t>
            </a:r>
            <a:r>
              <a:rPr lang="da-DK" sz="2000" dirty="0" smtClean="0">
                <a:latin typeface="Times New Roman" panose="02020603050405020304" pitchFamily="18" charset="0"/>
              </a:rPr>
              <a:t> side!)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31941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23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4171950" y="2409107"/>
            <a:ext cx="6096000" cy="13873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Påskedag</a:t>
            </a:r>
            <a:endParaRPr lang="da-DK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’Lektie’: Sl 22,22b-32 (SH)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Lektie: </a:t>
            </a:r>
            <a:r>
              <a:rPr lang="da-DK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ApG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10,34-41 (TE-P)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Evangelium: Luk 24,13-35 (TE-P)</a:t>
            </a:r>
            <a:endParaRPr lang="da-DK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028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24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3333750" y="2895971"/>
            <a:ext cx="6096000" cy="10802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da-DK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Lektien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 (Sl 22,22b-32)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viderefører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(med sin sidste del) direkte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Jesu eget råb på korset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Lang­fre­dag!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Igen altså: </a:t>
            </a:r>
            <a:r>
              <a:rPr lang="da-DK" sz="20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sammenhængene</a:t>
            </a:r>
            <a:r>
              <a:rPr lang="da-DK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mellem de fem helligdage.</a:t>
            </a:r>
            <a:endParaRPr lang="da-D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25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25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2905124" y="1815293"/>
            <a:ext cx="703897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Lektien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a-DK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ApG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10,34-41) indfører Lukas med brask og bram. Det er ikke kun Paulus, der vil forkynde for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ikke-jøder (jf. Gal 1-2).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Også Peter når if. Lukas frem til det samme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Lukas vil: </a:t>
            </a:r>
            <a:r>
              <a:rPr lang="da-DK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enhed/enighed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a-DK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Altså: a)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Peter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(NB) indføres som re­præ­sentant for </a:t>
            </a: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jøde, der har indset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rækkevidden til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ikke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-jøderne. (Hele Corneliushisto­rien i </a:t>
            </a:r>
            <a:r>
              <a:rPr lang="da-DK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ApG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må med.)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Dels også: b) Peters tale </a:t>
            </a: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resumerer hele Jesushistorien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Johs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Døb, med særlig vægt på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Langfredag og Påskedag (10,39-41).</a:t>
            </a:r>
            <a:endParaRPr lang="da-DK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Dels: c) D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sluttes (10,42-43)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slags</a:t>
            </a:r>
            <a:r>
              <a:rPr lang="da-DK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missionsbefaling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Kort sagt: flot!</a:t>
            </a:r>
            <a:endParaRPr lang="da-DK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23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26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1685925" y="933788"/>
            <a:ext cx="9439275" cy="5365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Evangeliet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(Luk 24,13-35)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 Lukas. Konteksten bagud (24,9-12, om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disciplenes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reaktion Påskedag) er central, jf. 24,33-35 (at de to disciple vender tilbage til de andre).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Dels: a) Fejlforståelsen af Jesus i 24,19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a-DK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da-DK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 med Jesus fra </a:t>
            </a:r>
            <a:r>
              <a:rPr lang="da-DK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Nazaret</a:t>
            </a:r>
            <a:r>
              <a:rPr lang="da-DK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som var </a:t>
            </a:r>
            <a:r>
              <a:rPr lang="da-DK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profet </a:t>
            </a:r>
            <a:r>
              <a:rPr lang="da-DK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[!!], mægtig i gerning og ord over for Gud og hele folket</a:t>
            </a:r>
            <a:r>
              <a:rPr lang="da-DK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Dels: b) ’Forankringen’ i skrifterne (24,25-27, inkl. </a:t>
            </a:r>
            <a:r>
              <a:rPr lang="da-DK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diermeneusen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’udlagde’; i 24,32: </a:t>
            </a:r>
            <a:r>
              <a:rPr lang="da-DK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dienoigen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’åbnede’).</a:t>
            </a:r>
          </a:p>
          <a:p>
            <a:r>
              <a:rPr lang="da-DK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’Da sagde han til dem: »I uforstandige, så tungnemme til at tro på </a:t>
            </a:r>
            <a:r>
              <a:rPr lang="da-DK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 det, profeterne har </a:t>
            </a:r>
            <a:r>
              <a:rPr lang="da-DK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talt</a:t>
            </a:r>
            <a:r>
              <a:rPr lang="da-DK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da-DK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da-DK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Skulle</a:t>
            </a:r>
            <a:r>
              <a:rPr lang="da-DK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Kristus ikke lide dette og gå ind til sin herlighed?« </a:t>
            </a:r>
            <a:r>
              <a:rPr lang="da-DK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 han begyndte med </a:t>
            </a:r>
            <a:r>
              <a:rPr lang="da-DK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Moses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</a:t>
            </a:r>
          </a:p>
          <a:p>
            <a:r>
              <a:rPr lang="da-DK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 </a:t>
            </a:r>
            <a:r>
              <a:rPr lang="da-DK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profeterne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og </a:t>
            </a:r>
            <a:r>
              <a:rPr lang="da-DK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udlagde for dem, hvad der stod om ham i alle Skrifterne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.’</a:t>
            </a:r>
          </a:p>
          <a:p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Dels: c) </a:t>
            </a:r>
            <a:r>
              <a:rPr lang="da-D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brødsbrydelsen</a:t>
            </a:r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da-D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Emmaus</a:t>
            </a:r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jf. helt tilbage til 1 Kor 11,17-34, at i nadveren </a:t>
            </a:r>
            <a:r>
              <a:rPr lang="da-D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da-D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fej-res</a:t>
            </a:r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Jesu </a:t>
            </a:r>
            <a:r>
              <a:rPr lang="da-DK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død</a:t>
            </a:r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da-DK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indtil</a:t>
            </a:r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hans genkomst (11,26). </a:t>
            </a:r>
            <a:r>
              <a:rPr lang="da-DK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</a:t>
            </a:r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skal de altså gøre, </a:t>
            </a:r>
            <a:r>
              <a:rPr lang="da-DK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indtil</a:t>
            </a:r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genkomsten.</a:t>
            </a:r>
          </a:p>
          <a:p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Dels: d) 24,29, jf. ’Bliv hos os, når dagen hælder’, dvs. om de Kristustroende </a:t>
            </a:r>
            <a:r>
              <a:rPr lang="da-DK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efter</a:t>
            </a:r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Jesu bortgang (og </a:t>
            </a:r>
            <a:r>
              <a:rPr lang="da-DK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før</a:t>
            </a:r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hans tilbagekomst).</a:t>
            </a:r>
          </a:p>
          <a:p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Dels: e) Brændte vores hjerter ikke ’på vejen, da han åbnede skrif­ter­ne for os’? (24,32), dvs. at der nu er brug for teologi!</a:t>
            </a:r>
          </a:p>
          <a:p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Kort sagt: Tiden før genkomsten er </a:t>
            </a:r>
            <a:r>
              <a:rPr lang="da-D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nadverens</a:t>
            </a:r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og </a:t>
            </a:r>
            <a:r>
              <a:rPr lang="da-D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teologiens</a:t>
            </a:r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tid!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a-DK" sz="2000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844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27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2819399" y="1623705"/>
            <a:ext cx="6972301" cy="4340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Opsummering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Husk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at de fem helligdage fremstiller </a:t>
            </a: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ét samlet forløb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Inddrag </a:t>
            </a: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forskellene</a:t>
            </a:r>
            <a:r>
              <a:rPr lang="da-DK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mellem Matt, Mk og Luk.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Fasthold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hvordan Palmesøndag (indgangsportalen) og 2. </a:t>
            </a:r>
            <a:r>
              <a:rPr lang="da-DK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Påske-dag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(opsummering og en port til ’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efter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tiden’) </a:t>
            </a: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indrammer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det hele.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Reflekter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over, hvordan </a:t>
            </a: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set i forhold til Mk dels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fastholder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meget fra Mk (fx Jesu udråb på korset: ’Min Gud, min Gud osv.’),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dels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også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tilføjer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meget om Jesu og selve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begivenhedens </a:t>
            </a: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høje </a:t>
            </a:r>
            <a:r>
              <a:rPr lang="da-DK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sta-tus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set i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modsætning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til den </a:t>
            </a:r>
            <a:r>
              <a:rPr lang="da-DK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allernøgneste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opstandelsespåstand i </a:t>
            </a: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Mk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(Påskedag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!).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Husk på Lukas som den evangelist, der (også) fokuserer på </a:t>
            </a:r>
            <a:r>
              <a:rPr lang="da-DK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tiden efter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Jesu opstandelse.</a:t>
            </a:r>
            <a:endParaRPr lang="da-DK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55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28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4168449" y="2374293"/>
            <a:ext cx="3945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000" dirty="0" smtClean="0">
                <a:solidFill>
                  <a:srgbClr val="5F6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Skal I have et billede malet af</a:t>
            </a:r>
          </a:p>
          <a:p>
            <a:r>
              <a:rPr lang="da-DK" sz="2000" dirty="0" smtClean="0">
                <a:solidFill>
                  <a:srgbClr val="5F6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af de fem bedste malere i verden?</a:t>
            </a:r>
          </a:p>
        </p:txBody>
      </p:sp>
    </p:spTree>
    <p:extLst>
      <p:ext uri="{BB962C8B-B14F-4D97-AF65-F5344CB8AC3E}">
        <p14:creationId xmlns:p14="http://schemas.microsoft.com/office/powerpoint/2010/main" val="1999090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29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4168449" y="2374293"/>
            <a:ext cx="468512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000" b="1" dirty="0" smtClean="0">
                <a:solidFill>
                  <a:srgbClr val="5F6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Rogier </a:t>
            </a:r>
            <a:r>
              <a:rPr lang="da-DK" sz="2000" b="1" dirty="0">
                <a:solidFill>
                  <a:srgbClr val="5F6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 der </a:t>
            </a:r>
            <a:r>
              <a:rPr lang="da-DK" sz="2000" b="1" dirty="0" smtClean="0">
                <a:solidFill>
                  <a:srgbClr val="5F6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Weyden </a:t>
            </a:r>
            <a:r>
              <a:rPr lang="da-DK" sz="2000" dirty="0" smtClean="0">
                <a:solidFill>
                  <a:srgbClr val="5F6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(1399/1400-1464)</a:t>
            </a:r>
          </a:p>
          <a:p>
            <a:r>
              <a:rPr lang="da-DK" sz="2000" b="1" i="1" dirty="0" smtClean="0">
                <a:solidFill>
                  <a:srgbClr val="5F6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a-DK" sz="2000" b="1" i="1" dirty="0" err="1" smtClean="0">
                <a:solidFill>
                  <a:srgbClr val="5F6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Crucifixion</a:t>
            </a:r>
            <a:r>
              <a:rPr lang="da-DK" sz="2000" dirty="0" smtClean="0">
                <a:solidFill>
                  <a:srgbClr val="5F6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(ca. 1460)</a:t>
            </a:r>
          </a:p>
          <a:p>
            <a:r>
              <a:rPr lang="da-DK" sz="2000" dirty="0" smtClean="0">
                <a:solidFill>
                  <a:srgbClr val="5F6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180,3 cm x 93,8 cm og 92,6 cm (</a:t>
            </a:r>
            <a:r>
              <a:rPr lang="da-DK" sz="2000" dirty="0" err="1" smtClean="0">
                <a:solidFill>
                  <a:srgbClr val="5F6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diptychon</a:t>
            </a:r>
            <a:r>
              <a:rPr lang="da-DK" sz="2000" dirty="0" smtClean="0">
                <a:solidFill>
                  <a:srgbClr val="5F6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da-DK" sz="2000" dirty="0" smtClean="0">
                <a:solidFill>
                  <a:srgbClr val="5F6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Philadelphia Museum of Art</a:t>
            </a:r>
          </a:p>
          <a:p>
            <a:r>
              <a:rPr lang="da-DK" sz="2000" dirty="0" smtClean="0">
                <a:solidFill>
                  <a:srgbClr val="5F6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Johannes!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194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3048000" y="3086471"/>
            <a:ext cx="6096000" cy="10802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Opgaven er: at sige noget brugbart i en </a:t>
            </a:r>
            <a:r>
              <a:rPr lang="da-DK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prædikensammen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-hæng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 a)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hele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forløbet og b) de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enkelte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helligdages tekster.</a:t>
            </a:r>
            <a:endParaRPr lang="da-D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09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30</a:t>
            </a:fld>
            <a:endParaRPr lang="da-DK" dirty="0"/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907" y="0"/>
            <a:ext cx="6963031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40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3048000" y="2938289"/>
            <a:ext cx="6096000" cy="10580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Forbehold: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ved – jeg gør ikke.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opgave er at gøre opmærksom på </a:t>
            </a: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betydningsfulde pointer i teksterne selv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a-DK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20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3048000" y="2641926"/>
            <a:ext cx="6486526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Helt overordnet: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samlede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rækkefølge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Jeg mener: Det er </a:t>
            </a: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én historie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Det bør præsten hele tiden med­tænke – og gøre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menigheden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opmærksom på. Det er: Indtoget i Jerusalem, Den sidste </a:t>
            </a:r>
            <a:r>
              <a:rPr lang="da-DK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nad-ver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Korsfæstelsen, Opstandelsen, Tilsynekomsten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Kort sagt: et utrolig </a:t>
            </a:r>
            <a:r>
              <a:rPr lang="da-DK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kompakt</a:t>
            </a:r>
            <a:r>
              <a:rPr lang="da-DK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og </a:t>
            </a:r>
            <a:r>
              <a:rPr lang="da-DK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sammenhængende</a:t>
            </a:r>
            <a:r>
              <a:rPr lang="da-DK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forløb.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a-DK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Skete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det lige på den måde? Hm. Men det </a:t>
            </a:r>
            <a:r>
              <a:rPr lang="da-DK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fremstilles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sådan!)</a:t>
            </a:r>
            <a:endParaRPr lang="da-DK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9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3048000" y="3086471"/>
            <a:ext cx="6096000" cy="10802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 tre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synoptiske evangelier er involveret: Matt, Matt, Matt/Mk, Mk, Luk! Dette giver </a:t>
            </a: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kolossal </a:t>
            </a:r>
            <a:r>
              <a:rPr lang="da-DK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chance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at vise menigheden </a:t>
            </a:r>
            <a:r>
              <a:rPr lang="da-DK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forskellene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da-DK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enheden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a-D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49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2962275" y="1346391"/>
            <a:ext cx="7277100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Der er tre niveauer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 agt: </a:t>
            </a:r>
            <a:r>
              <a:rPr lang="da-DK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Forskellene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den fremadskridende fortælling. Det er 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op-lagt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klargøre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forskellighederne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de tre evangeliers fremstilling (de facto kun Matt og Mk), med et bestemt formål: at iden­ti­ficere det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enkelte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evangeliums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særlige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pointer.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Hvordan skal ’vi kristne’ (dvs. hvis vi uden videre tager teksterne for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pålydende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bruge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dem? ’Vi’ skal jo ikke bare ’genhøre’ historien, men også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bruge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den til noget. Ex: Fil 2,5-11 </a:t>
            </a:r>
            <a:r>
              <a:rPr lang="da-DK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a-DK" sz="20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Palmesøndag),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hvor 2,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handler om ’os’.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Hvad skal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selv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sige om det,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teksterne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siger? Et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helt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åbent felt! Personligt: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Fokus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må være på </a:t>
            </a: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selve historien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fordi den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rummer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så meget, som til stadighed må bevidstgøres, uanset hvordan man </a:t>
            </a:r>
            <a:r>
              <a:rPr lang="da-DK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for-holder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 til de enkelte dele.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a-DK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312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4257675" y="2289501"/>
            <a:ext cx="6096000" cy="1716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Palmesøndag</a:t>
            </a:r>
            <a:endParaRPr lang="da-DK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Lektie: </a:t>
            </a:r>
            <a:r>
              <a:rPr lang="da-DK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Zak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9,9-10 (SH)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Epistel: Fil 2,5-11 (TE-P)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Evangelium: Matt 21,1-9 (TE-P)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gevaldig portal til hele påskeugen!</a:t>
            </a:r>
            <a:endParaRPr lang="da-DK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0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21-03-2023</a:t>
            </a:fld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3590925" y="2599607"/>
            <a:ext cx="6096000" cy="14096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Lektien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a-DK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Zak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9,9-10) formulerer eksplicit selve </a:t>
            </a:r>
            <a:r>
              <a:rPr lang="da-DK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betyd-ningen</a:t>
            </a:r>
            <a:r>
              <a:rPr lang="da-DK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evangeliet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og </a:t>
            </a:r>
            <a:r>
              <a:rPr lang="da-DK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netop i Matts udgave</a:t>
            </a:r>
            <a:r>
              <a:rPr lang="da-D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Konge, sagtmodig, ridende på et æsel – men også: fred til folkene + universelt herredømme.</a:t>
            </a:r>
            <a:endParaRPr lang="da-D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71443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Custom 1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øbenhavns Universitet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wrap="square" rtlCol="0" anchor="ctr">
        <a:noAutofit/>
      </a:bodyPr>
      <a:lstStyle>
        <a:defPPr algn="l">
          <a:defRPr sz="2400" dirty="0" err="1" smtClean="0">
            <a:solidFill>
              <a:schemeClr val="bg1"/>
            </a:solidFill>
          </a:defRPr>
        </a:defPPr>
      </a:lstStyle>
    </a:spDef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2400" b="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U widescreen 2022 fuld DK.potx" id="{D586B09B-A223-4065-8CEA-4768666EE585}" vid="{2450F80C-42FC-4476-BB2A-1369D0CCCE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137</TotalTime>
  <Words>2292</Words>
  <Application>Microsoft Office PowerPoint</Application>
  <PresentationFormat>Widescreen</PresentationFormat>
  <Paragraphs>192</Paragraphs>
  <Slides>30</Slides>
  <Notes>30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30</vt:i4>
      </vt:variant>
    </vt:vector>
  </HeadingPairs>
  <TitlesOfParts>
    <vt:vector size="37" baseType="lpstr">
      <vt:lpstr>Arial</vt:lpstr>
      <vt:lpstr>Calibri</vt:lpstr>
      <vt:lpstr>Microsoft New Tai Lue</vt:lpstr>
      <vt:lpstr>Open Sans Extrabold</vt:lpstr>
      <vt:lpstr>Times New Roman</vt:lpstr>
      <vt:lpstr>Wingdings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SUND - 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Troels Engberg-Pedersen</dc:creator>
  <cp:lastModifiedBy>Troels Engberg-Pedersen</cp:lastModifiedBy>
  <cp:revision>52</cp:revision>
  <dcterms:created xsi:type="dcterms:W3CDTF">2023-03-18T16:58:49Z</dcterms:created>
  <dcterms:modified xsi:type="dcterms:W3CDTF">2023-03-21T14:16:33Z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</Properties>
</file>